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5143500" cx="9144000"/>
  <p:notesSz cx="6858000" cy="9144000"/>
  <p:embeddedFontLst>
    <p:embeddedFont>
      <p:font typeface="Roboto"/>
      <p:regular r:id="rId54"/>
      <p:bold r:id="rId55"/>
      <p:italic r:id="rId56"/>
      <p:boldItalic r:id="rId57"/>
    </p:embeddedFont>
    <p:embeddedFont>
      <p:font typeface="Caveat"/>
      <p:regular r:id="rId58"/>
      <p:bold r:id="rId59"/>
    </p:embeddedFont>
    <p:embeddedFont>
      <p:font typeface="Open Sans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OpenSans-italic.fntdata"/><Relationship Id="rId61" Type="http://schemas.openxmlformats.org/officeDocument/2006/relationships/font" Target="fonts/OpenSans-bold.fntdata"/><Relationship Id="rId20" Type="http://schemas.openxmlformats.org/officeDocument/2006/relationships/slide" Target="slides/slide16.xml"/><Relationship Id="rId63" Type="http://schemas.openxmlformats.org/officeDocument/2006/relationships/font" Target="fonts/OpenSans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OpenSans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font" Target="fonts/Roboto-bold.fntdata"/><Relationship Id="rId10" Type="http://schemas.openxmlformats.org/officeDocument/2006/relationships/slide" Target="slides/slide6.xml"/><Relationship Id="rId54" Type="http://schemas.openxmlformats.org/officeDocument/2006/relationships/font" Target="fonts/Roboto-regular.fntdata"/><Relationship Id="rId13" Type="http://schemas.openxmlformats.org/officeDocument/2006/relationships/slide" Target="slides/slide9.xml"/><Relationship Id="rId57" Type="http://schemas.openxmlformats.org/officeDocument/2006/relationships/font" Target="fonts/Roboto-boldItalic.fntdata"/><Relationship Id="rId12" Type="http://schemas.openxmlformats.org/officeDocument/2006/relationships/slide" Target="slides/slide8.xml"/><Relationship Id="rId56" Type="http://schemas.openxmlformats.org/officeDocument/2006/relationships/font" Target="fonts/Roboto-italic.fntdata"/><Relationship Id="rId15" Type="http://schemas.openxmlformats.org/officeDocument/2006/relationships/slide" Target="slides/slide11.xml"/><Relationship Id="rId59" Type="http://schemas.openxmlformats.org/officeDocument/2006/relationships/font" Target="fonts/Caveat-bold.fntdata"/><Relationship Id="rId14" Type="http://schemas.openxmlformats.org/officeDocument/2006/relationships/slide" Target="slides/slide10.xml"/><Relationship Id="rId58" Type="http://schemas.openxmlformats.org/officeDocument/2006/relationships/font" Target="fonts/Caveat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0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0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0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Relationship Id="rId5" Type="http://schemas.openxmlformats.org/officeDocument/2006/relationships/image" Target="../media/image0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0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05.png"/><Relationship Id="rId4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636675"/>
            <a:ext cx="8379900" cy="1278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Centerpointe Research Institute and Bill Harris present:</a:t>
            </a:r>
            <a:br>
              <a:rPr lang="en" sz="1800">
                <a:solidFill>
                  <a:srgbClr val="FC610E"/>
                </a:solidFill>
                <a:latin typeface="Caveat"/>
                <a:ea typeface="Caveat"/>
                <a:cs typeface="Caveat"/>
                <a:sym typeface="Caveat"/>
              </a:rPr>
            </a:br>
          </a:p>
          <a:p>
            <a:pPr lv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New Brain Science Discoveries That Will Change Your Life!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103302"/>
            <a:ext cx="8222100" cy="39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By Changing Your Brain, You Can Create Astonishing Levels of: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542925" y="2847550"/>
            <a:ext cx="18138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Awareness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Willpower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Happiness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/>
          </a:p>
        </p:txBody>
      </p:sp>
      <p:sp>
        <p:nvSpPr>
          <p:cNvPr id="70" name="Shape 70"/>
          <p:cNvSpPr txBox="1"/>
          <p:nvPr/>
        </p:nvSpPr>
        <p:spPr>
          <a:xfrm>
            <a:off x="2788125" y="2847550"/>
            <a:ext cx="2874300" cy="15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Emotional Resilience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Creativity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Motivation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5700100" y="2847550"/>
            <a:ext cx="3019200" cy="1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Focused Achievement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Flow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Open Sans"/>
              <a:buChar char="●"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Much more!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35" name="Shape 135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4294967295" type="body"/>
          </p:nvPr>
        </p:nvSpPr>
        <p:spPr>
          <a:xfrm>
            <a:off x="702825" y="1569475"/>
            <a:ext cx="8222100" cy="197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Everything comes from your brain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Font typeface="Roboto"/>
            </a:pPr>
            <a:r>
              <a:rPr lang="en">
                <a:solidFill>
                  <a:srgbClr val="434343"/>
                </a:solidFill>
              </a:rPr>
              <a:t>Abilities</a:t>
            </a:r>
          </a:p>
          <a:p>
            <a:pPr indent="-228600" lvl="1" marL="914400" rtl="0">
              <a:spcBef>
                <a:spcPts val="0"/>
              </a:spcBef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Talents</a:t>
            </a:r>
          </a:p>
          <a:p>
            <a:pPr indent="-228600" lvl="1" marL="914400" rtl="0">
              <a:spcBef>
                <a:spcPts val="0"/>
              </a:spcBef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Skills</a:t>
            </a:r>
          </a:p>
          <a:p>
            <a:pPr indent="-228600" lvl="1" marL="914400" rtl="0">
              <a:spcBef>
                <a:spcPts val="0"/>
              </a:spcBef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Personal Qualities</a:t>
            </a:r>
          </a:p>
          <a:p>
            <a:pPr indent="-228600" lvl="1" marL="914400" rtl="0">
              <a:spcBef>
                <a:spcPts val="0"/>
              </a:spcBef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Negative Thoughts, Feelings, and Behaviors</a:t>
            </a:r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Paradigm-changing Scientific Discoveries</a:t>
            </a:r>
          </a:p>
        </p:txBody>
      </p:sp>
      <p:sp>
        <p:nvSpPr>
          <p:cNvPr id="138" name="Shape 138"/>
          <p:cNvSpPr txBox="1"/>
          <p:nvPr>
            <p:ph idx="4294967295" type="body"/>
          </p:nvPr>
        </p:nvSpPr>
        <p:spPr>
          <a:xfrm>
            <a:off x="474225" y="3576325"/>
            <a:ext cx="8222100" cy="149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Because everything comes from your brain…</a:t>
            </a:r>
            <a:br>
              <a:rPr lang="en">
                <a:solidFill>
                  <a:srgbClr val="434343"/>
                </a:solidFill>
              </a:rPr>
            </a:b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...changing your brain changes everything, </a:t>
            </a:r>
            <a:br>
              <a:rPr lang="en" sz="2000">
                <a:solidFill>
                  <a:srgbClr val="FF0000"/>
                </a:solidFill>
              </a:rPr>
            </a:br>
            <a:r>
              <a:rPr lang="en" sz="2000">
                <a:solidFill>
                  <a:srgbClr val="FF0000"/>
                </a:solidFill>
              </a:rPr>
              <a:t>at the most fundamental level.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02825" y="1087375"/>
            <a:ext cx="8677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#1 The Genesis Discovery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44" name="Shape 144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Paradigm-changing Scientific Discoveries</a:t>
            </a:r>
          </a:p>
        </p:txBody>
      </p:sp>
      <p:sp>
        <p:nvSpPr>
          <p:cNvPr id="146" name="Shape 146"/>
          <p:cNvSpPr txBox="1"/>
          <p:nvPr>
            <p:ph idx="4294967295" type="body"/>
          </p:nvPr>
        </p:nvSpPr>
        <p:spPr>
          <a:xfrm>
            <a:off x="708300" y="1629625"/>
            <a:ext cx="8222100" cy="45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Everything comes from your brain</a:t>
            </a:r>
            <a:br>
              <a:rPr lang="en">
                <a:solidFill>
                  <a:srgbClr val="434343"/>
                </a:solidFill>
              </a:rPr>
            </a:br>
          </a:p>
        </p:txBody>
      </p:sp>
      <p:sp>
        <p:nvSpPr>
          <p:cNvPr id="147" name="Shape 147"/>
          <p:cNvSpPr txBox="1"/>
          <p:nvPr/>
        </p:nvSpPr>
        <p:spPr>
          <a:xfrm>
            <a:off x="708300" y="1239775"/>
            <a:ext cx="8677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#1 The Genesis Discovery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708300" y="2114000"/>
            <a:ext cx="8677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#2 The Brain Map Discovery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708300" y="2645950"/>
            <a:ext cx="71016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Scientists also know which parts of your brain create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708300" y="3043300"/>
            <a:ext cx="7078200" cy="1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qualities and abilities you want more of</a:t>
            </a:r>
            <a:b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42900" lvl="0" marL="45720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negatives you want to get rid of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55" name="Shape 155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 Paradigm-changing Scientific Discoveries</a:t>
            </a:r>
          </a:p>
        </p:txBody>
      </p:sp>
      <p:sp>
        <p:nvSpPr>
          <p:cNvPr id="157" name="Shape 157"/>
          <p:cNvSpPr txBox="1"/>
          <p:nvPr>
            <p:ph idx="4294967295" type="body"/>
          </p:nvPr>
        </p:nvSpPr>
        <p:spPr>
          <a:xfrm>
            <a:off x="865300" y="1621825"/>
            <a:ext cx="7813200" cy="45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Everything comes from your brain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56312" y="1239775"/>
            <a:ext cx="8677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#1 The Genesis Discovery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56312" y="1961600"/>
            <a:ext cx="8677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#2 The Brain Map Discovery (“Google Maps for your brain”)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865300" y="2367500"/>
            <a:ext cx="66693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qualities and abilities you want more of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56312" y="2988800"/>
            <a:ext cx="8677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#3 The “Change Your Brain and Keep the Change” Discovery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865299" y="3470900"/>
            <a:ext cx="78600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Scientists know how to change the parts of the brain you need to change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67" name="Shape 167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Discovery #1: The Genesis Discovery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79325" y="1014175"/>
            <a:ext cx="82596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Everything about you comes from your brain:</a:t>
            </a:r>
            <a:br>
              <a:rPr lang="en" sz="2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42900" lvl="0" marL="228600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Moods</a:t>
            </a:r>
          </a:p>
          <a:p>
            <a:pPr indent="-342900" lvl="0" marL="228600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Emotional responses</a:t>
            </a:r>
          </a:p>
          <a:p>
            <a:pPr indent="-342900" lvl="0" marL="228600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Skills and talents</a:t>
            </a:r>
          </a:p>
          <a:p>
            <a:pPr indent="-342900" lvl="0" marL="228600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Happiness</a:t>
            </a:r>
          </a:p>
          <a:p>
            <a:pPr indent="-342900" lvl="0" marL="228600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Whether you’re anxious or calm</a:t>
            </a:r>
          </a:p>
          <a:p>
            <a:pPr indent="-342900" lvl="0" marL="228600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Whether your relationships are easy or difficult</a:t>
            </a:r>
          </a:p>
          <a:p>
            <a:pPr indent="-342900" lvl="0" marL="228600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How much willpower you have</a:t>
            </a:r>
          </a:p>
          <a:p>
            <a:pPr indent="-342900" lvl="0" marL="228600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financial success</a:t>
            </a:r>
          </a:p>
          <a:p>
            <a:pPr indent="-342900" lvl="0" marL="2286000" rtl="0"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And everything else</a:t>
            </a:r>
          </a:p>
          <a:p>
            <a:pPr lvl="0" algn="l">
              <a:spcBef>
                <a:spcPts val="0"/>
              </a:spcBef>
              <a:buNone/>
            </a:pPr>
            <a:r>
              <a:t/>
            </a:r>
            <a:endParaRPr sz="19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74" name="Shape 174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Discovery #1: The Genesis Discovery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79325" y="1166575"/>
            <a:ext cx="82596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All these things are a reflection of the health of your brain.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is a new way of looking at your life!</a:t>
            </a:r>
          </a:p>
          <a:p>
            <a:pPr lvl="0" rtl="0" algn="ctr">
              <a:spcBef>
                <a:spcPts val="0"/>
              </a:spcBef>
              <a:buNone/>
            </a:pPr>
            <a:b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It isn’t a matter of “what you were born with” </a:t>
            </a:r>
            <a:b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– or if you’re trying hard enough.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81" name="Shape 181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>
            <p:ph type="title"/>
          </p:nvPr>
        </p:nvSpPr>
        <p:spPr>
          <a:xfrm>
            <a:off x="395700" y="523475"/>
            <a:ext cx="8222100" cy="754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BIG Takeaway: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95700" y="2147675"/>
            <a:ext cx="82983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The difference between you and the person with the desirable qualities you want is that…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0000"/>
                </a:solidFill>
              </a:rPr>
              <a:t>...their brain is working better than yours!</a:t>
            </a:r>
            <a:br>
              <a:rPr b="1" lang="en" sz="3000">
                <a:solidFill>
                  <a:srgbClr val="FF0000"/>
                </a:solidFill>
              </a:rPr>
            </a:b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FF0000"/>
                </a:solidFill>
              </a:rPr>
              <a:t>Which </a:t>
            </a:r>
            <a:r>
              <a:rPr b="1" i="1" lang="en" sz="3200">
                <a:solidFill>
                  <a:srgbClr val="FF0000"/>
                </a:solidFill>
              </a:rPr>
              <a:t>you</a:t>
            </a:r>
            <a:r>
              <a:rPr b="1" lang="en" sz="3200">
                <a:solidFill>
                  <a:srgbClr val="FF0000"/>
                </a:solidFill>
              </a:rPr>
              <a:t> can change!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88" name="Shape 188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Discovery #2: The Brain Map Discovery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98325" y="1166575"/>
            <a:ext cx="9045600" cy="42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Scientist know what parts of your brain create…</a:t>
            </a:r>
            <a:b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81000" lvl="0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positive, desirable qualities you want more of</a:t>
            </a:r>
          </a:p>
          <a:p>
            <a:pPr indent="-381000" lvl="0" marL="1371600" rtl="0">
              <a:spcBef>
                <a:spcPts val="0"/>
              </a:spcBef>
              <a:spcAft>
                <a:spcPts val="1000"/>
              </a:spcAft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negatives you want to get rid of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There’s a war going on in your brain –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and most people are losing!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98250" y="39696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7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Discovery #3: Change Your Brain and Keep the Change</a:t>
            </a:r>
          </a:p>
        </p:txBody>
      </p:sp>
      <p:pic>
        <p:nvPicPr>
          <p:cNvPr descr="pres-bg.png" id="196" name="Shape 196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350250" y="1448900"/>
            <a:ext cx="8466900" cy="28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800">
                <a:solidFill>
                  <a:srgbClr val="FF0000"/>
                </a:solidFill>
              </a:rPr>
              <a:t>One big underlying premise: Your brain can change.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400"/>
              <a:t>This is a revolutionary discovery!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Now we can</a:t>
            </a:r>
            <a:r>
              <a:rPr lang="en" sz="2400">
                <a:solidFill>
                  <a:srgbClr val="FF0000"/>
                </a:solidFill>
              </a:rPr>
              <a:t> create changes once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thought to be impossible!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02" name="Shape 202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>
            <p:ph type="title"/>
          </p:nvPr>
        </p:nvSpPr>
        <p:spPr>
          <a:xfrm>
            <a:off x="471900" y="207327"/>
            <a:ext cx="8222100" cy="1246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Calming Your Limbic System and Enhancing Your Prefrontal Cortex (Here’s how to do it…)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78514" y="1995275"/>
            <a:ext cx="43452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0000"/>
                </a:solidFill>
              </a:rPr>
              <a:t>#1 Turn Down Your Stress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/>
        </p:nvSpPr>
        <p:spPr>
          <a:xfrm>
            <a:off x="762700" y="2690075"/>
            <a:ext cx="76887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Stress is the biggest cause of an </a:t>
            </a:r>
            <a:b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overactive limbic system…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...and a weak prefrontal cortex.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10" name="Shape 210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>
            <p:ph type="title"/>
          </p:nvPr>
        </p:nvSpPr>
        <p:spPr>
          <a:xfrm>
            <a:off x="471900" y="271221"/>
            <a:ext cx="8222100" cy="11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Calming Your Limbic System and Enhancing Your Prefrontal Cortex (Here’s how to do it…)</a:t>
            </a:r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71900" y="1919075"/>
            <a:ext cx="45165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#1 Turn Down Your Stress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71900" y="2510683"/>
            <a:ext cx="55383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0000"/>
                </a:solidFill>
              </a:rPr>
              <a:t>#2 Take brain supplements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471900" y="3205200"/>
            <a:ext cx="81849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Supplements can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calm the limbic system 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and enhance the prefrontal cortex.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76" name="Shape 76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98750"/>
            <a:ext cx="9144000" cy="34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>
            <p:ph type="title"/>
          </p:nvPr>
        </p:nvSpPr>
        <p:spPr>
          <a:xfrm>
            <a:off x="460950" y="100100"/>
            <a:ext cx="8222100" cy="129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6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lang="en"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I’m going to share several new scientific discoveries that will allow you to...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460950" y="2380100"/>
            <a:ext cx="3039300" cy="264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Creativity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Courage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Motivation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Confidence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Willpower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Great decisions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79" name="Shape 79"/>
          <p:cNvSpPr txBox="1"/>
          <p:nvPr/>
        </p:nvSpPr>
        <p:spPr>
          <a:xfrm>
            <a:off x="460950" y="1820650"/>
            <a:ext cx="70227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….have more of the personal qualities you admire: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500250" y="2380100"/>
            <a:ext cx="4882500" cy="173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Persistence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Kindness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Compassion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Patience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Charisma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19" name="Shape 219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>
            <p:ph type="title"/>
          </p:nvPr>
        </p:nvSpPr>
        <p:spPr>
          <a:xfrm>
            <a:off x="471900" y="684250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Calming Your Limbic System and Enhancing Your Prefrontal Cortex (Here’s how to do it…)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471900" y="1919075"/>
            <a:ext cx="45477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434343"/>
                </a:solidFill>
              </a:rPr>
              <a:t>#1 Turn Down Your Stress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471900" y="2512304"/>
            <a:ext cx="55383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434343"/>
                </a:solidFill>
              </a:rPr>
              <a:t>#2 Take brain supplements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71900" y="3077332"/>
            <a:ext cx="4220700" cy="46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0000"/>
                </a:solidFill>
              </a:rPr>
              <a:t>#3 Use breathing exercises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71900" y="3697414"/>
            <a:ext cx="81957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reathing exercises can calm 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limbic system.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29" name="Shape 229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type="title"/>
          </p:nvPr>
        </p:nvSpPr>
        <p:spPr>
          <a:xfrm>
            <a:off x="471900" y="684250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Calming Your Limbic System and Enhancing Your Prefrontal Cortex (Here’s how to do it…)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71900" y="3488646"/>
            <a:ext cx="39018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0000"/>
                </a:solidFill>
              </a:rPr>
              <a:t>#4 Eat the right diet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71900" y="4098725"/>
            <a:ext cx="81849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right diet can help calm your limbic system 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and enhance your prefrontal cortex.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71900" y="1766675"/>
            <a:ext cx="45477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#1 Turn Down Your Stress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71900" y="2344340"/>
            <a:ext cx="55383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#2 Take brain supplements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471900" y="2909368"/>
            <a:ext cx="42207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#3 Use breathing exercises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40" name="Shape 240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Calming Your Limbic System and Enhancing Your Prefrontal Cortex (Here’s how to do it…)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471900" y="3795225"/>
            <a:ext cx="37929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>
                <a:solidFill>
                  <a:srgbClr val="FF0000"/>
                </a:solidFill>
              </a:rPr>
              <a:t>#5 Regular exercise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471900" y="4228532"/>
            <a:ext cx="8195700" cy="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Exercise calms the limbic system and 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enhances the prefrontal cortex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71900" y="3301875"/>
            <a:ext cx="39018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#4 Eat the right diet</a:t>
            </a:r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71900" y="1766675"/>
            <a:ext cx="45477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#1 Turn Down Your Stress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71900" y="2266519"/>
            <a:ext cx="55383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#2 Take brain supplements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471900" y="2777071"/>
            <a:ext cx="4220700" cy="46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#3 Use breathing exercises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52" name="Shape 252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>
            <p:ph type="title"/>
          </p:nvPr>
        </p:nvSpPr>
        <p:spPr>
          <a:xfrm>
            <a:off x="471900" y="775439"/>
            <a:ext cx="8222100" cy="638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But here’s THE most effective way to calm your limbic system and enhance your prefrontal cortex... 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2681700" y="2057725"/>
            <a:ext cx="3252000" cy="92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0000"/>
                </a:solidFill>
              </a:rPr>
              <a:t>Meditation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471900" y="3030300"/>
            <a:ext cx="8184900" cy="1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mountain of research shows that r</a:t>
            </a: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egular </a:t>
            </a:r>
            <a:b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meditation </a:t>
            </a:r>
            <a:r>
              <a:rPr i="1"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powerfully</a:t>
            </a: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calms the prefrontal </a:t>
            </a:r>
            <a:b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cortex and enhances the prefrontal cortex!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60" name="Shape 260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>
            <p:ph type="title"/>
          </p:nvPr>
        </p:nvSpPr>
        <p:spPr>
          <a:xfrm>
            <a:off x="194607" y="471225"/>
            <a:ext cx="87939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There’s one big problem with meditation...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487200" y="1877032"/>
            <a:ext cx="8169600" cy="9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Hardly anyone will actually do it!</a:t>
            </a:r>
            <a:r>
              <a:rPr lang="en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763014" y="2596775"/>
            <a:ext cx="5824200" cy="1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1371600">
              <a:spcBef>
                <a:spcPts val="0"/>
              </a:spcBef>
              <a:buSzPct val="100000"/>
              <a:buChar char="●"/>
            </a:pPr>
            <a:r>
              <a:rPr lang="en" sz="2400"/>
              <a:t>Hard to learn</a:t>
            </a:r>
          </a:p>
          <a:p>
            <a:pPr indent="-381000" lvl="0" marL="1371600">
              <a:spcBef>
                <a:spcPts val="0"/>
              </a:spcBef>
              <a:buSzPct val="100000"/>
              <a:buChar char="●"/>
            </a:pPr>
            <a:r>
              <a:rPr lang="en" sz="2400"/>
              <a:t>Long learning curve</a:t>
            </a:r>
          </a:p>
          <a:p>
            <a:pPr indent="-381000" lvl="0" marL="1371600">
              <a:spcBef>
                <a:spcPts val="0"/>
              </a:spcBef>
              <a:buSzPct val="100000"/>
              <a:buChar char="●"/>
            </a:pPr>
            <a:r>
              <a:rPr lang="en" sz="2400"/>
              <a:t>A long wait for results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075600" y="3882118"/>
            <a:ext cx="68406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600">
                <a:solidFill>
                  <a:srgbClr val="FF0000"/>
                </a:solidFill>
              </a:rPr>
              <a:t>Most people quit before they </a:t>
            </a:r>
            <a:br>
              <a:rPr lang="en" sz="2600">
                <a:solidFill>
                  <a:srgbClr val="FF0000"/>
                </a:solidFill>
              </a:rPr>
            </a:br>
            <a:r>
              <a:rPr lang="en" sz="2600">
                <a:solidFill>
                  <a:srgbClr val="FF0000"/>
                </a:solidFill>
              </a:rPr>
              <a:t>see significant results!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69" name="Shape 269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>
            <p:ph type="title"/>
          </p:nvPr>
        </p:nvSpPr>
        <p:spPr>
          <a:xfrm>
            <a:off x="98250" y="68417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 what’s the solution?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98250" y="824550"/>
            <a:ext cx="88266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Holosync</a:t>
            </a:r>
            <a:r>
              <a:rPr baseline="30000" lang="en" sz="3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" sz="4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audio technology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213400" y="2523025"/>
            <a:ext cx="8451300" cy="2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22860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Changing your brain</a:t>
            </a:r>
          </a:p>
          <a:p>
            <a:pPr indent="-368300" lvl="0" marL="22860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Calming your limbic system</a:t>
            </a:r>
          </a:p>
          <a:p>
            <a:pPr indent="-368300" lvl="0" marL="22860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Enhancing your prefrontal cortex</a:t>
            </a:r>
          </a:p>
          <a:p>
            <a:pPr indent="-368300" lvl="0" marL="22860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Effortlessly making the beneficial 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brainwave patterns of a 30-year </a:t>
            </a:r>
            <a:b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veteran meditator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98250" y="1902850"/>
            <a:ext cx="89370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Holosync</a:t>
            </a:r>
            <a:r>
              <a:rPr baseline="30000"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" sz="3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is a technological method for: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78" name="Shape 278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/>
          <p:nvPr>
            <p:ph type="title"/>
          </p:nvPr>
        </p:nvSpPr>
        <p:spPr>
          <a:xfrm>
            <a:off x="98250" y="68417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 what’s the solution?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98250" y="1053150"/>
            <a:ext cx="8826600" cy="10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Technology makes everything easier...</a:t>
            </a:r>
            <a:r>
              <a:rPr lang="en" sz="4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4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289600" y="2015700"/>
            <a:ext cx="8451300" cy="28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13716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Cars are easier and faster than walking</a:t>
            </a:r>
          </a:p>
          <a:p>
            <a:pPr indent="-381000" lvl="0" marL="13716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Email is easier and faster than snail mail</a:t>
            </a:r>
          </a:p>
          <a:p>
            <a:pPr indent="-381000" lvl="0" marL="13716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keyboard is easier and faster than a pen</a:t>
            </a:r>
          </a:p>
          <a:p>
            <a:pPr indent="-381000" lvl="0" marL="1371600" rtl="0"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Char char="●"/>
            </a:pP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Holosync</a:t>
            </a: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®</a:t>
            </a: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is easier and faster than </a:t>
            </a:r>
            <a:b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traditional meditation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86" name="Shape 286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/>
          <p:nvPr>
            <p:ph type="title"/>
          </p:nvPr>
        </p:nvSpPr>
        <p:spPr>
          <a:xfrm>
            <a:off x="0" y="29507"/>
            <a:ext cx="9144000" cy="654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Holosync</a:t>
            </a: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is technological meditation!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389150" y="835350"/>
            <a:ext cx="8256600" cy="41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 proven method</a:t>
            </a:r>
            <a:br>
              <a:rPr lang="en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55600" lvl="0" marL="91440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ased on research at the Menninger Clinic, Mt. Sinai Medical Center, Harvard, and other research facilities</a:t>
            </a:r>
          </a:p>
          <a:p>
            <a:pPr indent="-355600" lvl="0" marL="91440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asily creates all the brain changes we’ve discussed</a:t>
            </a:r>
          </a:p>
          <a:p>
            <a:pPr indent="-355600" lvl="0" marL="91440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It’s effortless. All you do is listen!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Holosync isn’t new</a:t>
            </a:r>
            <a:br>
              <a:rPr lang="en" sz="30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55600" lvl="0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Tested and proven by over 2.2 million people over 3 decades</a:t>
            </a:r>
          </a:p>
          <a:p>
            <a:pPr indent="-355600" lvl="0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●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Endorsed by hundreds of prominent personal growth teachers, doctors, therapists, and thought leaders.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293" name="Shape 293"/>
          <p:cNvPicPr preferRelativeResize="0"/>
          <p:nvPr/>
        </p:nvPicPr>
        <p:blipFill rotWithShape="1">
          <a:blip r:embed="rId3">
            <a:alphaModFix amt="23000"/>
          </a:blip>
          <a:srcRect b="0" l="0" r="0" t="12732"/>
          <a:stretch/>
        </p:blipFill>
        <p:spPr>
          <a:xfrm>
            <a:off x="0" y="654824"/>
            <a:ext cx="9144000" cy="4488674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Q: What do you know NOW, that you didn’t know when we first started?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1174600" y="1477600"/>
            <a:ext cx="7312200" cy="2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#1 Everything comes from your brain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#2 We know what parts of your brain create what you want and what you want to get rid of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#3 We now know how to change those parts of the brain</a:t>
            </a:r>
            <a:br>
              <a:rPr lang="en" sz="1000">
                <a:solidFill>
                  <a:srgbClr val="434343"/>
                </a:solidFill>
              </a:rPr>
            </a:br>
          </a:p>
        </p:txBody>
      </p:sp>
      <p:sp>
        <p:nvSpPr>
          <p:cNvPr id="296" name="Shape 296"/>
          <p:cNvSpPr txBox="1"/>
          <p:nvPr/>
        </p:nvSpPr>
        <p:spPr>
          <a:xfrm>
            <a:off x="1592075" y="3424625"/>
            <a:ext cx="63765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2000">
                <a:solidFill>
                  <a:srgbClr val="434343"/>
                </a:solidFill>
              </a:rPr>
              <a:t>Supplements, breathing exercises, diet, exercise</a:t>
            </a:r>
          </a:p>
          <a:p>
            <a:pPr indent="-355600" lvl="0" marL="45720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2000">
                <a:solidFill>
                  <a:srgbClr val="434343"/>
                </a:solidFill>
              </a:rPr>
              <a:t>Meditation</a:t>
            </a:r>
          </a:p>
          <a:p>
            <a:pPr indent="-355600" lvl="0" marL="457200">
              <a:spcBef>
                <a:spcPts val="0"/>
              </a:spcBef>
              <a:buClr>
                <a:srgbClr val="434343"/>
              </a:buClr>
              <a:buSzPct val="100000"/>
              <a:buAutoNum type="alphaLcPeriod"/>
            </a:pPr>
            <a:r>
              <a:rPr lang="en" sz="2000">
                <a:solidFill>
                  <a:srgbClr val="434343"/>
                </a:solidFill>
              </a:rPr>
              <a:t>Holosync (8x faster than traditional meditation!)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784750" y="791000"/>
            <a:ext cx="7307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Three revolutionary discoveries: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302" name="Shape 302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>
            <p:ph type="title"/>
          </p:nvPr>
        </p:nvSpPr>
        <p:spPr>
          <a:xfrm>
            <a:off x="471900" y="478996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Holosync will change your brain</a:t>
            </a:r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471900" y="1919075"/>
            <a:ext cx="8222100" cy="251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2000">
                <a:solidFill>
                  <a:srgbClr val="FF0000"/>
                </a:solidFill>
              </a:rPr>
              <a:t>It will calm your limbic system</a:t>
            </a:r>
            <a:r>
              <a:rPr lang="en" sz="2000">
                <a:solidFill>
                  <a:srgbClr val="434343"/>
                </a:solidFill>
              </a:rPr>
              <a:t> (the source of the negatives you want to eliminate)</a:t>
            </a:r>
            <a:br>
              <a:rPr lang="en" sz="2000">
                <a:solidFill>
                  <a:srgbClr val="434343"/>
                </a:solidFill>
              </a:rPr>
            </a:b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2000">
                <a:solidFill>
                  <a:srgbClr val="FF0000"/>
                </a:solidFill>
              </a:rPr>
              <a:t>It will enhance your prefrontal cortex</a:t>
            </a:r>
            <a:r>
              <a:rPr lang="en" sz="2000">
                <a:solidFill>
                  <a:srgbClr val="434343"/>
                </a:solidFill>
              </a:rPr>
              <a:t> (source of the positives you want to increase)</a:t>
            </a:r>
            <a:br>
              <a:rPr lang="en" sz="2000">
                <a:solidFill>
                  <a:srgbClr val="434343"/>
                </a:solidFill>
              </a:rPr>
            </a:b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2000">
                <a:solidFill>
                  <a:srgbClr val="FF0000"/>
                </a:solidFill>
              </a:rPr>
              <a:t>It will train your brain</a:t>
            </a:r>
            <a:r>
              <a:rPr lang="en" sz="2000">
                <a:solidFill>
                  <a:srgbClr val="434343"/>
                </a:solidFill>
              </a:rPr>
              <a:t> to make the beneficial brain wave patterns that allow access to the beneficial qualities you want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85" name="Shape 85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98750"/>
            <a:ext cx="9144000" cy="34447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460950" y="376050"/>
            <a:ext cx="8222100" cy="101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I’m going to share several new scientific discoveries that will allow you to...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1527750" y="2805600"/>
            <a:ext cx="2228400" cy="264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Anxiety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Fear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Reactivity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Brain fog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Confusion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460950" y="1850075"/>
            <a:ext cx="85359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….g</a:t>
            </a:r>
            <a:r>
              <a:rPr lang="en" sz="2400">
                <a:solidFill>
                  <a:srgbClr val="FF0000"/>
                </a:solidFill>
              </a:rPr>
              <a:t>et rid of negative thinking, feelings, behaviors, and qualities that have held you back: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962550" y="2805600"/>
            <a:ext cx="3666300" cy="173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Procrastination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Bad habits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Bad decisions</a:t>
            </a:r>
          </a:p>
          <a:p>
            <a: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400">
                <a:solidFill>
                  <a:srgbClr val="434343"/>
                </a:solidFill>
              </a:rPr>
              <a:t>Self-sabotage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309" name="Shape 309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>
            <p:ph type="title"/>
          </p:nvPr>
        </p:nvSpPr>
        <p:spPr>
          <a:xfrm>
            <a:off x="0" y="472835"/>
            <a:ext cx="91440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would Holosync mean to your life?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1950" y="2015150"/>
            <a:ext cx="3429600" cy="306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More peace of mind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Greater happiness</a:t>
            </a:r>
          </a:p>
          <a:p>
            <a:pPr indent="-355600" lvl="0" marL="457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More confidence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Greater motivation</a:t>
            </a:r>
          </a:p>
          <a:p>
            <a:pPr indent="-355600" lvl="0" marL="457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Improved relationships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4184225" y="2015150"/>
            <a:ext cx="43296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More effectiveness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greater ability to love and be loved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Greater productivity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Get what you want in your life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317" name="Shape 317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>
            <p:ph type="title"/>
          </p:nvPr>
        </p:nvSpPr>
        <p:spPr>
          <a:xfrm>
            <a:off x="0" y="615825"/>
            <a:ext cx="91440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problems would you avoid </a:t>
            </a:r>
            <a:b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with a calm limbic system?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9500" y="1919075"/>
            <a:ext cx="43065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Less emotional reactivity</a:t>
            </a:r>
          </a:p>
          <a:p>
            <a:pPr indent="-355600" lvl="0" marL="457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Fewer bad feelings</a:t>
            </a:r>
          </a:p>
          <a:p>
            <a:pPr indent="-355600" lvl="0" marL="457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Not always needing to be “right”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Eliminate food problems</a:t>
            </a:r>
          </a:p>
          <a:p>
            <a:pPr indent="-355600" lvl="0" marL="457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Keep your lifestyle resolutions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4547075" y="1919075"/>
            <a:ext cx="40788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Achieve your goals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Follow through on exercising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Finish what you start</a:t>
            </a:r>
          </a:p>
          <a:p>
            <a: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ct val="100000"/>
              <a:buFont typeface="Roboto"/>
            </a:pPr>
            <a:r>
              <a:rPr lang="en" sz="2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Feel less overwhelm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325" name="Shape 325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 txBox="1"/>
          <p:nvPr>
            <p:ph type="title"/>
          </p:nvPr>
        </p:nvSpPr>
        <p:spPr>
          <a:xfrm>
            <a:off x="0" y="615825"/>
            <a:ext cx="91440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problems would you avoid </a:t>
            </a:r>
            <a:b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with a calm limbic system?</a:t>
            </a:r>
          </a:p>
        </p:txBody>
      </p:sp>
      <p:sp>
        <p:nvSpPr>
          <p:cNvPr id="327" name="Shape 327"/>
          <p:cNvSpPr txBox="1"/>
          <p:nvPr>
            <p:ph idx="2" type="body"/>
          </p:nvPr>
        </p:nvSpPr>
        <p:spPr>
          <a:xfrm>
            <a:off x="2096675" y="1995275"/>
            <a:ext cx="49122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Avoid bad feelings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Save time and money by making better decisions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Better relationships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Be more creative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Easily bounce back from setbacks</a:t>
            </a:r>
          </a:p>
          <a:p>
            <a:pPr indent="-3683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Be more likable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332" name="Shape 332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 txBox="1"/>
          <p:nvPr>
            <p:ph type="title"/>
          </p:nvPr>
        </p:nvSpPr>
        <p:spPr>
          <a:xfrm>
            <a:off x="493625" y="5101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Let’s talk about you...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1005300" y="1842875"/>
            <a:ext cx="7100100" cy="35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25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You know that changing your brain will change your entire life</a:t>
            </a:r>
          </a:p>
          <a:p>
            <a:pPr indent="-355600" lvl="0" marL="457200" rtl="0">
              <a:lnSpc>
                <a:spcPct val="125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You have something important to do with your life</a:t>
            </a:r>
          </a:p>
          <a:p>
            <a:pPr indent="-355600" lvl="0" marL="457200">
              <a:lnSpc>
                <a:spcPct val="125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You have people to love and something to create</a:t>
            </a:r>
          </a:p>
          <a:p>
            <a:pPr indent="-355600" lvl="0" marL="457200">
              <a:lnSpc>
                <a:spcPct val="125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You want more happiness, peace, productivity, success</a:t>
            </a:r>
          </a:p>
          <a:p>
            <a:pPr indent="-355600" lvl="0" marL="457200">
              <a:lnSpc>
                <a:spcPct val="125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You want to leave behind hurts, negative feelings, limiting beliefs, insecurities</a:t>
            </a:r>
          </a:p>
          <a:p>
            <a:pPr indent="-355600" lvl="0" marL="457200">
              <a:lnSpc>
                <a:spcPct val="125000"/>
              </a:lnSpc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You want to get out of bed every day happy to be alive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339" name="Shape 339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>
            <p:ph type="title"/>
          </p:nvPr>
        </p:nvSpPr>
        <p:spPr>
          <a:xfrm>
            <a:off x="0" y="510125"/>
            <a:ext cx="91440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Holosync® isn’t for dabblers</a:t>
            </a:r>
          </a:p>
        </p:txBody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Holosync is for people who want huge positive changes in: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34343"/>
              </a:solidFill>
            </a:endParaRPr>
          </a:p>
          <a:p>
            <a:pPr indent="-355600" lvl="0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Mental health</a:t>
            </a:r>
          </a:p>
          <a:p>
            <a:pPr indent="-355600" lvl="0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Emotional health</a:t>
            </a:r>
          </a:p>
          <a:p>
            <a:pPr indent="-355600" lvl="0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Spiritual health</a:t>
            </a:r>
          </a:p>
          <a:p>
            <a:pPr indent="-355600" lvl="0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Physical health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34343"/>
              </a:solidFill>
            </a:endParaRPr>
          </a:p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It’s for those who’ve tried everything and want </a:t>
            </a:r>
            <a:br>
              <a:rPr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something that (finally) really works.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346" name="Shape 346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Shape 347"/>
          <p:cNvSpPr txBox="1"/>
          <p:nvPr>
            <p:ph type="title"/>
          </p:nvPr>
        </p:nvSpPr>
        <p:spPr>
          <a:xfrm>
            <a:off x="471900" y="5101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 what’s the catch?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471900" y="2071475"/>
            <a:ext cx="82872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Using Holosync is a lifestyle change (one you’ll love, though)</a:t>
            </a:r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You must use it!</a:t>
            </a:r>
          </a:p>
          <a:p>
            <a:pPr indent="-3683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Just put on your headphones, push play, and listen. Holosync does all the work.</a:t>
            </a:r>
          </a:p>
          <a:p>
            <a: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200">
                <a:solidFill>
                  <a:srgbClr val="434343"/>
                </a:solidFill>
              </a:rPr>
              <a:t>Don’t have time? There’s a way to listen to Holosync without taking a single minute out of your day.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150" y="16350"/>
            <a:ext cx="91440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Initial reports from new Holosync users: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7675" y="1628533"/>
            <a:ext cx="6828650" cy="188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200" y="1297147"/>
            <a:ext cx="6713900" cy="254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>
            <p:ph type="title"/>
          </p:nvPr>
        </p:nvSpPr>
        <p:spPr>
          <a:xfrm>
            <a:off x="150" y="16350"/>
            <a:ext cx="91440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Initial reports from new Holosync users: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-150" y="16350"/>
            <a:ext cx="91440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Initial reports from new Holosync users:</a:t>
            </a:r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924" y="1487937"/>
            <a:ext cx="6914149" cy="2167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>
            <p:ph type="title"/>
          </p:nvPr>
        </p:nvSpPr>
        <p:spPr>
          <a:xfrm>
            <a:off x="-150" y="16350"/>
            <a:ext cx="91440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Initial reports from new Holosync users:</a:t>
            </a:r>
          </a:p>
        </p:txBody>
      </p:sp>
      <p:pic>
        <p:nvPicPr>
          <p:cNvPr id="372" name="Shape 3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605" y="1485519"/>
            <a:ext cx="6938800" cy="21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60950" y="1026075"/>
            <a:ext cx="8222100" cy="2856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When your brain works right, implementing what you learn and following through becomes easy.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type="title"/>
          </p:nvPr>
        </p:nvSpPr>
        <p:spPr>
          <a:xfrm>
            <a:off x="-150" y="16350"/>
            <a:ext cx="9144000" cy="602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Initial reports from new Holosync users:</a:t>
            </a:r>
          </a:p>
        </p:txBody>
      </p:sp>
      <p:pic>
        <p:nvPicPr>
          <p:cNvPr id="378" name="Shape 3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037" y="1591006"/>
            <a:ext cx="6777924" cy="196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383" name="Shape 383"/>
          <p:cNvPicPr preferRelativeResize="0"/>
          <p:nvPr/>
        </p:nvPicPr>
        <p:blipFill rotWithShape="1">
          <a:blip r:embed="rId4">
            <a:alphaModFix amt="23000"/>
          </a:blip>
          <a:srcRect b="0" l="0" r="35687" t="0"/>
          <a:stretch/>
        </p:blipFill>
        <p:spPr>
          <a:xfrm>
            <a:off x="0" y="0"/>
            <a:ext cx="5880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-42300" y="150525"/>
            <a:ext cx="5294100" cy="3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AutoNum type="arabicPeriod"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Full Awakening Prologue package – CDs or downloadable MP3s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8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○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Create powerful brain changes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○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Calm your limbic system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○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Enhance your prefrontal cortex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○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Synchronize L&amp;R brain hemispheres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Char char="○"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Teach yourself to access beneficial brainwave patterns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$179.00 value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Shape 385"/>
          <p:cNvSpPr txBox="1"/>
          <p:nvPr>
            <p:ph idx="4294967295" type="body"/>
          </p:nvPr>
        </p:nvSpPr>
        <p:spPr>
          <a:xfrm>
            <a:off x="5880950" y="700575"/>
            <a:ext cx="3263100" cy="31635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-336550" lvl="0" marL="457200" rtl="0">
              <a:spcBef>
                <a:spcPts val="900"/>
              </a:spcBef>
              <a:spcAft>
                <a:spcPts val="30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The Dive (Holosync soundtrack)</a:t>
            </a:r>
          </a:p>
          <a:p>
            <a:pPr indent="-336550" lvl="0" marL="457200" rtl="0">
              <a:spcBef>
                <a:spcPts val="900"/>
              </a:spcBef>
              <a:spcAft>
                <a:spcPts val="30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Immersion (Holosync soundtrack)</a:t>
            </a:r>
          </a:p>
          <a:p>
            <a:pPr indent="-336550" lvl="0" marL="457200" rtl="0">
              <a:spcBef>
                <a:spcPts val="900"/>
              </a:spcBef>
              <a:spcAft>
                <a:spcPts val="30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Your Unfair Advantage: An Introduction to Holosync (Holosync soundtrack with information)</a:t>
            </a:r>
          </a:p>
          <a:p>
            <a:pPr indent="-336550" lvl="0" marL="457200" rtl="0">
              <a:spcBef>
                <a:spcPts val="900"/>
              </a:spcBef>
              <a:spcAft>
                <a:spcPts val="30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Full Instructions</a:t>
            </a:r>
          </a:p>
          <a:p>
            <a:pPr indent="-336550" lvl="0" marL="457200" rtl="0">
              <a:spcBef>
                <a:spcPts val="900"/>
              </a:spcBef>
              <a:spcAft>
                <a:spcPts val="30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Introductory Written Materials</a:t>
            </a:r>
            <a:br>
              <a:rPr lang="en" sz="1700">
                <a:solidFill>
                  <a:srgbClr val="FFFF00"/>
                </a:solidFill>
              </a:rPr>
            </a:br>
            <a:r>
              <a:rPr lang="en">
                <a:solidFill>
                  <a:srgbClr val="FFFF00"/>
                </a:solidFill>
              </a:rPr>
              <a:t>   </a:t>
            </a:r>
            <a:br>
              <a:rPr lang="en">
                <a:solidFill>
                  <a:srgbClr val="FFFF00"/>
                </a:solidFill>
              </a:rPr>
            </a:br>
            <a:r>
              <a:rPr lang="en">
                <a:solidFill>
                  <a:srgbClr val="FFD966"/>
                </a:solidFill>
              </a:rPr>
              <a:t>Total value = $179.00</a:t>
            </a:r>
          </a:p>
          <a:p>
            <a:pPr lvl="0" rtl="0">
              <a:spcBef>
                <a:spcPts val="900"/>
              </a:spcBef>
              <a:spcAft>
                <a:spcPts val="30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386" name="Shape 386"/>
          <p:cNvSpPr txBox="1"/>
          <p:nvPr>
            <p:ph idx="4294967295" type="title"/>
          </p:nvPr>
        </p:nvSpPr>
        <p:spPr>
          <a:xfrm>
            <a:off x="6033350" y="-182775"/>
            <a:ext cx="2808000" cy="948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You get:</a:t>
            </a:r>
            <a:r>
              <a:rPr lang="en" sz="30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391" name="Shape 391"/>
          <p:cNvPicPr preferRelativeResize="0"/>
          <p:nvPr/>
        </p:nvPicPr>
        <p:blipFill rotWithShape="1">
          <a:blip r:embed="rId4">
            <a:alphaModFix amt="23000"/>
          </a:blip>
          <a:srcRect b="0" l="0" r="35687" t="0"/>
          <a:stretch/>
        </p:blipFill>
        <p:spPr>
          <a:xfrm>
            <a:off x="0" y="0"/>
            <a:ext cx="5880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 txBox="1"/>
          <p:nvPr/>
        </p:nvSpPr>
        <p:spPr>
          <a:xfrm>
            <a:off x="0" y="0"/>
            <a:ext cx="5817900" cy="4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434343"/>
              </a:buClr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Full Awakening Prologue package</a:t>
            </a: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683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AutoNum type="arabicPeriod"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 Better Brain, A Better Life: The Holosync Users’ Guide to Super Awareness 6-video set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1000"/>
              </a:spcBef>
              <a:buNone/>
            </a:pPr>
            <a:r>
              <a:rPr lang="en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2200">
                <a:latin typeface="Roboto"/>
                <a:ea typeface="Roboto"/>
                <a:cs typeface="Roboto"/>
                <a:sym typeface="Roboto"/>
              </a:rPr>
              <a:t>$397.00 value</a:t>
            </a:r>
          </a:p>
        </p:txBody>
      </p:sp>
      <p:sp>
        <p:nvSpPr>
          <p:cNvPr id="393" name="Shape 393"/>
          <p:cNvSpPr txBox="1"/>
          <p:nvPr>
            <p:ph idx="4294967295" type="body"/>
          </p:nvPr>
        </p:nvSpPr>
        <p:spPr>
          <a:xfrm>
            <a:off x="5880950" y="646593"/>
            <a:ext cx="3126000" cy="39597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387350"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64705"/>
              <a:buFont typeface="Arial"/>
              <a:buNone/>
            </a:pPr>
            <a:r>
              <a:rPr lang="en" sz="1700">
                <a:solidFill>
                  <a:srgbClr val="FFFF00"/>
                </a:solidFill>
              </a:rPr>
              <a:t>Special 6-video series:</a:t>
            </a:r>
            <a:br>
              <a:rPr lang="en" sz="800">
                <a:solidFill>
                  <a:srgbClr val="FFFF00"/>
                </a:solidFill>
              </a:rPr>
            </a:br>
          </a:p>
          <a:p>
            <a:pPr indent="-3365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Increase motivation and follow-through</a:t>
            </a:r>
          </a:p>
          <a:p>
            <a:pPr indent="-3365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Avoid misconceptions, pitfalls, getting off track</a:t>
            </a:r>
          </a:p>
          <a:p>
            <a:pPr indent="-3365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Fully understand the process</a:t>
            </a:r>
          </a:p>
          <a:p>
            <a:pPr indent="-3365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More easily get all Holosync benefits</a:t>
            </a:r>
          </a:p>
          <a:p>
            <a:pPr indent="-3365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Learn from the </a:t>
            </a:r>
            <a:r>
              <a:rPr lang="en" sz="1600">
                <a:solidFill>
                  <a:srgbClr val="FFFF00"/>
                </a:solidFill>
              </a:rPr>
              <a:t>experiences</a:t>
            </a:r>
            <a:r>
              <a:rPr lang="en" sz="1700">
                <a:solidFill>
                  <a:srgbClr val="FFFF00"/>
                </a:solidFill>
              </a:rPr>
              <a:t> </a:t>
            </a:r>
            <a:r>
              <a:rPr lang="en" sz="1600">
                <a:solidFill>
                  <a:srgbClr val="FFFF00"/>
                </a:solidFill>
              </a:rPr>
              <a:t>and mistakes</a:t>
            </a:r>
            <a:r>
              <a:rPr lang="en" sz="1700">
                <a:solidFill>
                  <a:srgbClr val="FFFF00"/>
                </a:solidFill>
              </a:rPr>
              <a:t> of others</a:t>
            </a:r>
          </a:p>
        </p:txBody>
      </p:sp>
      <p:sp>
        <p:nvSpPr>
          <p:cNvPr id="394" name="Shape 394"/>
          <p:cNvSpPr txBox="1"/>
          <p:nvPr>
            <p:ph idx="4294967295" type="title"/>
          </p:nvPr>
        </p:nvSpPr>
        <p:spPr>
          <a:xfrm>
            <a:off x="6033350" y="-243993"/>
            <a:ext cx="2808000" cy="1009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You get: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6338150" y="4278375"/>
            <a:ext cx="24402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18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Total value = $576.00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400" name="Shape 400"/>
          <p:cNvPicPr preferRelativeResize="0"/>
          <p:nvPr/>
        </p:nvPicPr>
        <p:blipFill rotWithShape="1">
          <a:blip r:embed="rId4">
            <a:alphaModFix amt="23000"/>
          </a:blip>
          <a:srcRect b="0" l="0" r="35687" t="0"/>
          <a:stretch/>
        </p:blipFill>
        <p:spPr>
          <a:xfrm>
            <a:off x="0" y="0"/>
            <a:ext cx="5880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0" y="0"/>
            <a:ext cx="5832900" cy="43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Full Awakening Prologue package – CDs or downloadable MP3s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Better Brain, A Better Life: The Holosync Users’ Guide to Super Awareness 6-video set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AutoNum type="arabicPeriod"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Unlimited access to Centerpointe Accelerated Results Coaches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$1,200.00 value (at least)!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2" name="Shape 402"/>
          <p:cNvSpPr txBox="1"/>
          <p:nvPr>
            <p:ph idx="4294967295" type="body"/>
          </p:nvPr>
        </p:nvSpPr>
        <p:spPr>
          <a:xfrm>
            <a:off x="5499950" y="691996"/>
            <a:ext cx="3126000" cy="34686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-2286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">
                <a:solidFill>
                  <a:srgbClr val="FFFF00"/>
                </a:solidFill>
              </a:rPr>
              <a:t>Someone you can discuss your experiences with</a:t>
            </a:r>
          </a:p>
          <a:p>
            <a:pPr indent="-2286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">
                <a:solidFill>
                  <a:srgbClr val="FFFF00"/>
                </a:solidFill>
              </a:rPr>
              <a:t>Instant answers to your questions</a:t>
            </a:r>
          </a:p>
          <a:p>
            <a:pPr indent="-2286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">
                <a:solidFill>
                  <a:srgbClr val="FFFF00"/>
                </a:solidFill>
              </a:rPr>
              <a:t>High-touch expert mentoring</a:t>
            </a:r>
          </a:p>
          <a:p>
            <a:pPr indent="-2286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">
                <a:solidFill>
                  <a:srgbClr val="FFFF00"/>
                </a:solidFill>
              </a:rPr>
              <a:t>Great customer service</a:t>
            </a:r>
          </a:p>
          <a:p>
            <a:pPr indent="-2286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en">
                <a:solidFill>
                  <a:srgbClr val="FFFF00"/>
                </a:solidFill>
              </a:rPr>
              <a:t>Fast problem solutions</a:t>
            </a:r>
          </a:p>
        </p:txBody>
      </p:sp>
      <p:sp>
        <p:nvSpPr>
          <p:cNvPr id="403" name="Shape 403"/>
          <p:cNvSpPr txBox="1"/>
          <p:nvPr>
            <p:ph idx="4294967295" type="title"/>
          </p:nvPr>
        </p:nvSpPr>
        <p:spPr>
          <a:xfrm>
            <a:off x="6033350" y="-243993"/>
            <a:ext cx="2808000" cy="1009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You get: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6199604" y="3814247"/>
            <a:ext cx="26136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Total value = $1,776.00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Discounted price: 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$259 (CDs) $239 (MP3)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409" name="Shape 409"/>
          <p:cNvPicPr preferRelativeResize="0"/>
          <p:nvPr/>
        </p:nvPicPr>
        <p:blipFill rotWithShape="1">
          <a:blip r:embed="rId4">
            <a:alphaModFix amt="23000"/>
          </a:blip>
          <a:srcRect b="0" l="0" r="35687" t="0"/>
          <a:stretch/>
        </p:blipFill>
        <p:spPr>
          <a:xfrm>
            <a:off x="0" y="0"/>
            <a:ext cx="5880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/>
        </p:nvSpPr>
        <p:spPr>
          <a:xfrm>
            <a:off x="0" y="0"/>
            <a:ext cx="5866200" cy="3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Full Awakening Prologue package – CDs or downloadable MP3s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Better Brain, A Better Life: The Holosync Users’ Guide to Super Awareness 6-video set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Unlimited access to Centerpointe Accelerated Results Coaches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AutoNum type="arabicPeriod"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5 additional A Better Brain, A Better Life videos</a:t>
            </a:r>
            <a:br>
              <a:rPr b="1" lang="en" sz="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lang="en" sz="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$297.00 value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1" name="Shape 411"/>
          <p:cNvSpPr txBox="1"/>
          <p:nvPr>
            <p:ph idx="4294967295" type="body"/>
          </p:nvPr>
        </p:nvSpPr>
        <p:spPr>
          <a:xfrm>
            <a:off x="5499950" y="379503"/>
            <a:ext cx="3382500" cy="34686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387350"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37500"/>
              <a:buFont typeface="Arial"/>
              <a:buNone/>
            </a:pPr>
            <a:br>
              <a:rPr lang="en" sz="800">
                <a:solidFill>
                  <a:srgbClr val="FFFF00"/>
                </a:solidFill>
              </a:rPr>
            </a:b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More easily get all Holosync benefits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Increase motivation and follow-through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Avoid misconceptions, pitfalls, getting off track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Fully understand the process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More easily integrate the brain changes you’ll experience</a:t>
            </a:r>
          </a:p>
        </p:txBody>
      </p:sp>
      <p:sp>
        <p:nvSpPr>
          <p:cNvPr id="412" name="Shape 412"/>
          <p:cNvSpPr txBox="1"/>
          <p:nvPr>
            <p:ph idx="4294967295" type="title"/>
          </p:nvPr>
        </p:nvSpPr>
        <p:spPr>
          <a:xfrm>
            <a:off x="6033350" y="-243993"/>
            <a:ext cx="2808000" cy="1009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You get: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6238089" y="3814247"/>
            <a:ext cx="2613599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Total value = $2,073.00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Discounted price: 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$259 (CDs) $239 (MP3)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418" name="Shape 418"/>
          <p:cNvPicPr preferRelativeResize="0"/>
          <p:nvPr/>
        </p:nvPicPr>
        <p:blipFill rotWithShape="1">
          <a:blip r:embed="rId4">
            <a:alphaModFix amt="23000"/>
          </a:blip>
          <a:srcRect b="0" l="0" r="35687" t="0"/>
          <a:stretch/>
        </p:blipFill>
        <p:spPr>
          <a:xfrm>
            <a:off x="0" y="0"/>
            <a:ext cx="5880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 txBox="1"/>
          <p:nvPr/>
        </p:nvSpPr>
        <p:spPr>
          <a:xfrm>
            <a:off x="0" y="0"/>
            <a:ext cx="58662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Full Awakening Prologue package</a:t>
            </a:r>
            <a:b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Better Brain, A Better Life 6-video set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ccess to Centerpointe Accelerated Results Coaches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 additional A Better Brain, A Better Life videos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83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AutoNum type="arabicPeriod"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Inside Secrets of How to be Happy, Peaceful, and Successful All the Time (live retreat talks)</a:t>
            </a:r>
            <a:br>
              <a:rPr lang="en" sz="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$297.00 value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Shape 420"/>
          <p:cNvSpPr txBox="1"/>
          <p:nvPr>
            <p:ph idx="4294967295" type="body"/>
          </p:nvPr>
        </p:nvSpPr>
        <p:spPr>
          <a:xfrm>
            <a:off x="5499950" y="409521"/>
            <a:ext cx="3382500" cy="34686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387350"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37500"/>
              <a:buFont typeface="Arial"/>
              <a:buNone/>
            </a:pPr>
            <a:br>
              <a:rPr lang="en" sz="800">
                <a:solidFill>
                  <a:srgbClr val="FFFF00"/>
                </a:solidFill>
              </a:rPr>
            </a:b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Key principles to enhance your life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Yours on a handy flash drive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7 hours of live Retreat Talks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Spontaneous back and forth with a live audience</a:t>
            </a:r>
          </a:p>
          <a:p>
            <a:pPr indent="-33655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700">
                <a:solidFill>
                  <a:srgbClr val="FFFF00"/>
                </a:solidFill>
              </a:rPr>
              <a:t>Others paid over $2,000 to attend</a:t>
            </a:r>
          </a:p>
        </p:txBody>
      </p:sp>
      <p:sp>
        <p:nvSpPr>
          <p:cNvPr id="421" name="Shape 421"/>
          <p:cNvSpPr txBox="1"/>
          <p:nvPr>
            <p:ph idx="4294967295" type="title"/>
          </p:nvPr>
        </p:nvSpPr>
        <p:spPr>
          <a:xfrm>
            <a:off x="6033350" y="-243993"/>
            <a:ext cx="2808000" cy="1009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You get: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6207301" y="3738047"/>
            <a:ext cx="2613599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Total value = $2,370.00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Discounted price: 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$259 (CDs) $239 (MP3)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427" name="Shape 427"/>
          <p:cNvPicPr preferRelativeResize="0"/>
          <p:nvPr/>
        </p:nvPicPr>
        <p:blipFill rotWithShape="1">
          <a:blip r:embed="rId4">
            <a:alphaModFix amt="23000"/>
          </a:blip>
          <a:srcRect b="0" l="0" r="35687" t="0"/>
          <a:stretch/>
        </p:blipFill>
        <p:spPr>
          <a:xfrm>
            <a:off x="0" y="0"/>
            <a:ext cx="5880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0" y="0"/>
            <a:ext cx="5866200" cy="35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Full Awakening Prologue package</a:t>
            </a:r>
            <a:b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Better Brain, A Better Life 6-video set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Access to Centerpointe Accelerated Results Coaches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 additional A Better Brain, A Better Life videos</a:t>
            </a:r>
            <a:b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Inside Secrets of How to be Happy, Peaceful, and Successful All the Time (live retreat talks)</a:t>
            </a:r>
            <a:br>
              <a:rPr lang="en" sz="6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683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AutoNum type="arabicPeriod"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PLUS: Full One-Year, 365 Day, No-Questions-Asked Money-Back Guarantee!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Shape 429"/>
          <p:cNvSpPr txBox="1"/>
          <p:nvPr>
            <p:ph idx="4294967295" type="body"/>
          </p:nvPr>
        </p:nvSpPr>
        <p:spPr>
          <a:xfrm>
            <a:off x="5499950" y="180924"/>
            <a:ext cx="3382500" cy="28335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387350"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37500"/>
              <a:buFont typeface="Arial"/>
              <a:buNone/>
            </a:pPr>
            <a:br>
              <a:rPr lang="en" sz="800">
                <a:solidFill>
                  <a:srgbClr val="FFFF00"/>
                </a:solidFill>
              </a:rPr>
            </a:br>
          </a:p>
          <a:p>
            <a:pPr indent="-3302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600">
                <a:solidFill>
                  <a:srgbClr val="FFFF00"/>
                </a:solidFill>
              </a:rPr>
              <a:t>An entire year to evaluate Awakening Prologue and still get your money back</a:t>
            </a:r>
            <a:br>
              <a:rPr lang="en" sz="600">
                <a:solidFill>
                  <a:srgbClr val="FFFF00"/>
                </a:solidFill>
              </a:rPr>
            </a:br>
          </a:p>
          <a:p>
            <a:pPr indent="-3302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600">
                <a:solidFill>
                  <a:srgbClr val="FFFF00"/>
                </a:solidFill>
              </a:rPr>
              <a:t>“No-Questions-Asked” Money-Back Guarantee</a:t>
            </a:r>
            <a:br>
              <a:rPr lang="en" sz="600">
                <a:solidFill>
                  <a:srgbClr val="FFFF00"/>
                </a:solidFill>
              </a:rPr>
            </a:br>
          </a:p>
          <a:p>
            <a:pPr indent="-330200" lvl="0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600">
                <a:solidFill>
                  <a:srgbClr val="FFFF00"/>
                </a:solidFill>
              </a:rPr>
              <a:t>Lowest refund rate in the personal growth industry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430" name="Shape 430"/>
          <p:cNvSpPr txBox="1"/>
          <p:nvPr>
            <p:ph idx="4294967295" type="title"/>
          </p:nvPr>
        </p:nvSpPr>
        <p:spPr>
          <a:xfrm>
            <a:off x="6033350" y="-243993"/>
            <a:ext cx="2808000" cy="1009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You get: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253483" y="3814247"/>
            <a:ext cx="26136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Total value = $2,370.00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Discounted price: 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$259 (CDs) $239 (MP3)</a:t>
            </a:r>
          </a:p>
        </p:txBody>
      </p:sp>
      <p:pic>
        <p:nvPicPr>
          <p:cNvPr id="432" name="Shape 4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1238" y="2652778"/>
            <a:ext cx="1540775" cy="133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437" name="Shape 437"/>
          <p:cNvPicPr preferRelativeResize="0"/>
          <p:nvPr/>
        </p:nvPicPr>
        <p:blipFill rotWithShape="1">
          <a:blip r:embed="rId4">
            <a:alphaModFix amt="23000"/>
          </a:blip>
          <a:srcRect b="0" l="0" r="35687" t="0"/>
          <a:stretch/>
        </p:blipFill>
        <p:spPr>
          <a:xfrm>
            <a:off x="0" y="0"/>
            <a:ext cx="5880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50" y="170450"/>
            <a:ext cx="5880900" cy="45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Full Awakening Prologue package</a:t>
            </a:r>
            <a:b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Better Brain, A Better Life 6-video set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Access to Centerpointe Accelerated Results Coaches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 additional A Better Brain, A Better Life videos</a:t>
            </a:r>
            <a:b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Inside Secrets (live retreat talks)</a:t>
            </a:r>
            <a:br>
              <a:rPr lang="en" sz="600">
                <a:latin typeface="Roboto"/>
                <a:ea typeface="Roboto"/>
                <a:cs typeface="Roboto"/>
                <a:sym typeface="Roboto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PLUS: Full One-Year, 365 Day Money-Back Guarantee!</a:t>
            </a:r>
            <a:br>
              <a:rPr lang="en" sz="600"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 </a:t>
            </a:r>
          </a:p>
          <a:p>
            <a:pPr indent="-3683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AutoNum type="arabicPeriod"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NEW ADDITIONAL BONUS: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Holosync Brain Club FREE 3 month    membership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$3,655.00 Value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Shape 439"/>
          <p:cNvSpPr txBox="1"/>
          <p:nvPr>
            <p:ph idx="4294967295" type="body"/>
          </p:nvPr>
        </p:nvSpPr>
        <p:spPr>
          <a:xfrm>
            <a:off x="5718500" y="394075"/>
            <a:ext cx="3437700" cy="29247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387350"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37500"/>
              <a:buFont typeface="Arial"/>
              <a:buNone/>
            </a:pPr>
            <a:r>
              <a:t/>
            </a:r>
            <a:endParaRPr sz="800">
              <a:solidFill>
                <a:srgbClr val="FFFF00"/>
              </a:solidFill>
            </a:endParaRP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400">
                <a:solidFill>
                  <a:srgbClr val="FFFF00"/>
                </a:solidFill>
              </a:rPr>
              <a:t>3 months FREE ($291 value)  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400">
                <a:solidFill>
                  <a:srgbClr val="FFFF00"/>
                </a:solidFill>
              </a:rPr>
              <a:t>Monthly Coaching calls ($360 value)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400">
                <a:solidFill>
                  <a:srgbClr val="FFFF00"/>
                </a:solidFill>
              </a:rPr>
              <a:t>Annual Live Brain Club event + VIP reception ($2,000 value)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400">
                <a:solidFill>
                  <a:srgbClr val="FFFF00"/>
                </a:solidFill>
              </a:rPr>
              <a:t>FREE monthly supplement ($180 value)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400">
                <a:solidFill>
                  <a:srgbClr val="FFFF00"/>
                </a:solidFill>
              </a:rPr>
              <a:t>Brain Club online group ($97 value)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400">
                <a:solidFill>
                  <a:srgbClr val="FFFF00"/>
                </a:solidFill>
              </a:rPr>
              <a:t>Weekly 5-Minute Brain inspiration Videos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400">
                <a:solidFill>
                  <a:srgbClr val="FFFF00"/>
                </a:solidFill>
              </a:rPr>
              <a:t>Holosync Brain Club Book Circle</a:t>
            </a:r>
          </a:p>
          <a:p>
            <a: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b="1" lang="en" sz="1400">
                <a:solidFill>
                  <a:srgbClr val="FFFF00"/>
                </a:solidFill>
              </a:rPr>
              <a:t>10% discount on ALL Centerpointe products (Thousands of $$ value)</a:t>
            </a:r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500">
                <a:solidFill>
                  <a:srgbClr val="FFFF00"/>
                </a:solidFill>
              </a:rPr>
              <a:t>Brain Resource Vault ($750 value)</a:t>
            </a:r>
          </a:p>
          <a:p>
            <a:pPr indent="-3238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</a:pPr>
            <a:r>
              <a:rPr lang="en" sz="1500">
                <a:solidFill>
                  <a:srgbClr val="FFFF00"/>
                </a:solidFill>
              </a:rPr>
              <a:t>No price increase, ever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00"/>
              </a:solidFill>
            </a:endParaRPr>
          </a:p>
        </p:txBody>
      </p:sp>
      <p:sp>
        <p:nvSpPr>
          <p:cNvPr id="440" name="Shape 440"/>
          <p:cNvSpPr txBox="1"/>
          <p:nvPr>
            <p:ph idx="4294967295" type="title"/>
          </p:nvPr>
        </p:nvSpPr>
        <p:spPr>
          <a:xfrm>
            <a:off x="6033350" y="-243993"/>
            <a:ext cx="2808000" cy="1009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You get: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6180549" y="4039072"/>
            <a:ext cx="26136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Total value = $6,100.00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Discounted price: </a:t>
            </a:r>
            <a:b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6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$259 (CDs) $239 (MP3)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pecials.centerpointe.com/wp-content/uploads/2013/10/jv-collage-photo-space-v2.jpg" id="446" name="Shape 446"/>
          <p:cNvPicPr preferRelativeResize="0"/>
          <p:nvPr/>
        </p:nvPicPr>
        <p:blipFill rotWithShape="1">
          <a:blip r:embed="rId3">
            <a:alphaModFix/>
          </a:blip>
          <a:srcRect b="49922" l="0" r="0" t="0"/>
          <a:stretch/>
        </p:blipFill>
        <p:spPr>
          <a:xfrm>
            <a:off x="559100" y="0"/>
            <a:ext cx="4133750" cy="5227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pecials.centerpointe.com/wp-content/uploads/2013/10/jv-collage-photo-space-v2.jpg" id="447" name="Shape 447"/>
          <p:cNvPicPr preferRelativeResize="0"/>
          <p:nvPr/>
        </p:nvPicPr>
        <p:blipFill rotWithShape="1">
          <a:blip r:embed="rId3">
            <a:alphaModFix/>
          </a:blip>
          <a:srcRect b="0" l="0" r="0" t="49922"/>
          <a:stretch/>
        </p:blipFill>
        <p:spPr>
          <a:xfrm>
            <a:off x="4692850" y="0"/>
            <a:ext cx="4133750" cy="522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452" name="Shape 452"/>
          <p:cNvPicPr preferRelativeResize="0"/>
          <p:nvPr/>
        </p:nvPicPr>
        <p:blipFill rotWithShape="1">
          <a:blip r:embed="rId4">
            <a:alphaModFix amt="23000"/>
          </a:blip>
          <a:srcRect b="0" l="0" r="35687" t="0"/>
          <a:stretch/>
        </p:blipFill>
        <p:spPr>
          <a:xfrm>
            <a:off x="0" y="0"/>
            <a:ext cx="5880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Shape 453"/>
          <p:cNvSpPr txBox="1"/>
          <p:nvPr/>
        </p:nvSpPr>
        <p:spPr>
          <a:xfrm>
            <a:off x="25" y="250075"/>
            <a:ext cx="5880900" cy="45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Full Awakening Prologue package</a:t>
            </a:r>
            <a:b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 Better Brain, A Better Life 6-video set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Access to Centerpointe Accelerated Results Coaches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5 additional A Better Brain, A Better Life videos</a:t>
            </a:r>
            <a:br>
              <a:rPr lang="en" sz="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Inside Secrets (live retreat talks)</a:t>
            </a:r>
            <a:br>
              <a:rPr lang="en" sz="600">
                <a:latin typeface="Roboto"/>
                <a:ea typeface="Roboto"/>
                <a:cs typeface="Roboto"/>
                <a:sym typeface="Roboto"/>
              </a:rPr>
            </a:br>
          </a:p>
          <a:p>
            <a:pPr indent="-330200" lvl="0" marL="457200" rtl="0">
              <a:spcBef>
                <a:spcPts val="0"/>
              </a:spcBef>
              <a:buClr>
                <a:srgbClr val="434343"/>
              </a:buClr>
              <a:buSzPct val="1000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PLUS: Full One-Year, 365 Day Money-Back Guarantee!</a:t>
            </a:r>
            <a:br>
              <a:rPr lang="en" sz="600">
                <a:latin typeface="Roboto"/>
                <a:ea typeface="Roboto"/>
                <a:cs typeface="Roboto"/>
                <a:sym typeface="Roboto"/>
              </a:rPr>
            </a:br>
            <a:r>
              <a:rPr lang="en" sz="13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	 </a:t>
            </a:r>
          </a:p>
          <a:p>
            <a:pPr indent="-368300" lvl="0" marL="457200" rtl="0">
              <a:spcBef>
                <a:spcPts val="0"/>
              </a:spcBef>
              <a:buClr>
                <a:srgbClr val="FF0000"/>
              </a:buClr>
              <a:buSzPct val="100000"/>
              <a:buFont typeface="Roboto"/>
              <a:buAutoNum type="arabicPeriod"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NEW ADDITIONAL BONUS: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b="1"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Holosync Brain Club FREE 3 month    membership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2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$3,655.00 Value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5880900" y="1717050"/>
            <a:ext cx="3263100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900"/>
              </a:spcBef>
              <a:spcAft>
                <a:spcPts val="300"/>
              </a:spcAft>
              <a:buNone/>
            </a:pPr>
            <a:r>
              <a:rPr b="1" lang="en" sz="20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Total value = $6,100.00</a:t>
            </a:r>
            <a:br>
              <a:rPr b="1" lang="en" sz="20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0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Discounted price: </a:t>
            </a:r>
            <a:br>
              <a:rPr b="1" lang="en" sz="20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" sz="20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$259 (CDs) $239 (MP3)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99" name="Shape 99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type="title"/>
          </p:nvPr>
        </p:nvSpPr>
        <p:spPr>
          <a:xfrm>
            <a:off x="460950" y="711050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real reason why what you’ve </a:t>
            </a:r>
            <a:br>
              <a:rPr lang="en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tried hasn’t worked that well: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700500" y="19952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800">
                <a:solidFill>
                  <a:srgbClr val="434343"/>
                </a:solidFill>
              </a:rPr>
              <a:t>Most approaches address symptoms, </a:t>
            </a:r>
            <a:br>
              <a:rPr lang="en" sz="2800">
                <a:solidFill>
                  <a:srgbClr val="434343"/>
                </a:solidFill>
              </a:rPr>
            </a:br>
            <a:r>
              <a:rPr lang="en" sz="2800">
                <a:solidFill>
                  <a:srgbClr val="434343"/>
                </a:solidFill>
              </a:rPr>
              <a:t>not fundamentals.</a:t>
            </a:r>
          </a:p>
          <a:p>
            <a:pPr indent="-406400" lvl="0" marL="457200">
              <a:spcBef>
                <a:spcPts val="0"/>
              </a:spcBef>
              <a:buClr>
                <a:srgbClr val="434343"/>
              </a:buClr>
              <a:buSzPct val="100000"/>
            </a:pPr>
            <a:r>
              <a:rPr lang="en" sz="2800">
                <a:solidFill>
                  <a:srgbClr val="434343"/>
                </a:solidFill>
              </a:rPr>
              <a:t>Today, we will address </a:t>
            </a:r>
            <a:r>
              <a:rPr i="1" lang="en" sz="2800">
                <a:solidFill>
                  <a:srgbClr val="434343"/>
                </a:solidFill>
              </a:rPr>
              <a:t>the</a:t>
            </a:r>
            <a:r>
              <a:rPr lang="en" sz="2800">
                <a:solidFill>
                  <a:srgbClr val="434343"/>
                </a:solidFill>
              </a:rPr>
              <a:t> fundamentals.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06" name="Shape 106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>
            <p:ph type="title"/>
          </p:nvPr>
        </p:nvSpPr>
        <p:spPr>
          <a:xfrm>
            <a:off x="210150" y="390650"/>
            <a:ext cx="87006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FREE BONUS for sticking around to the end: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76700" y="1842875"/>
            <a:ext cx="7905600" cy="3152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0000"/>
                </a:solidFill>
              </a:rPr>
              <a:t>$299.00 video course: Harnessing the Power of Awareness</a:t>
            </a:r>
            <a:br>
              <a:rPr lang="en">
                <a:solidFill>
                  <a:srgbClr val="FF0000"/>
                </a:solidFill>
              </a:rPr>
            </a:br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2000">
                <a:solidFill>
                  <a:srgbClr val="434343"/>
                </a:solidFill>
              </a:rPr>
              <a:t>Optimizing your brain creates awareness</a:t>
            </a:r>
          </a:p>
          <a:p>
            <a:pPr indent="-2286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With enough awareness, you see how you create your:</a:t>
            </a:r>
          </a:p>
          <a:p>
            <a:pPr indent="-3302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1600">
                <a:solidFill>
                  <a:srgbClr val="434343"/>
                </a:solidFill>
              </a:rPr>
              <a:t>Feelings</a:t>
            </a:r>
          </a:p>
          <a:p>
            <a:pPr indent="-3302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1600">
                <a:solidFill>
                  <a:srgbClr val="434343"/>
                </a:solidFill>
              </a:rPr>
              <a:t>Behaviors</a:t>
            </a:r>
          </a:p>
          <a:p>
            <a:pPr indent="-3302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</a:pPr>
            <a:r>
              <a:rPr lang="en" sz="1600">
                <a:solidFill>
                  <a:srgbClr val="434343"/>
                </a:solidFill>
              </a:rPr>
              <a:t>Which people and situations you attract or become attracted to</a:t>
            </a:r>
          </a:p>
          <a:p>
            <a:pPr indent="-2286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</a:pPr>
            <a:r>
              <a:rPr lang="en" sz="1600">
                <a:solidFill>
                  <a:srgbClr val="434343"/>
                </a:solidFill>
              </a:rPr>
              <a:t>What meanings you assign to what happens</a:t>
            </a:r>
            <a:br>
              <a:rPr lang="en">
                <a:solidFill>
                  <a:srgbClr val="434343"/>
                </a:solidFill>
              </a:rPr>
            </a:br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With awareness, these four things become a choice.</a:t>
            </a:r>
          </a:p>
          <a:p>
            <a:pPr indent="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Once you have a choice you’ll always choose what serves you.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13" name="Shape 113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668249"/>
            <a:ext cx="9144000" cy="3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will your life be like when </a:t>
            </a:r>
            <a:b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you change your brain?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71900" y="19952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You’ll remain calm…</a:t>
            </a:r>
          </a:p>
          <a:p>
            <a:pPr indent="-228600" lvl="0" marL="457200">
              <a:spcBef>
                <a:spcPts val="0"/>
              </a:spcBef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W</a:t>
            </a:r>
            <a:r>
              <a:rPr lang="en">
                <a:solidFill>
                  <a:srgbClr val="434343"/>
                </a:solidFill>
              </a:rPr>
              <a:t>hen criticized or disappointed</a:t>
            </a:r>
          </a:p>
          <a:p>
            <a:pPr indent="-228600" lvl="0" marL="457200" rtl="0">
              <a:spcBef>
                <a:spcPts val="0"/>
              </a:spcBef>
              <a:buClr>
                <a:srgbClr val="434343"/>
              </a:buClr>
            </a:pPr>
            <a:r>
              <a:rPr lang="en">
                <a:solidFill>
                  <a:srgbClr val="434343"/>
                </a:solidFill>
              </a:rPr>
              <a:t>When you don’t get what you want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What if you could feel good in </a:t>
            </a:r>
            <a:r>
              <a:rPr i="1" lang="en" sz="2400">
                <a:solidFill>
                  <a:srgbClr val="FF0000"/>
                </a:solidFill>
              </a:rPr>
              <a:t>any</a:t>
            </a:r>
            <a:r>
              <a:rPr lang="en" sz="2400">
                <a:solidFill>
                  <a:srgbClr val="FF0000"/>
                </a:solidFill>
              </a:rPr>
              <a:t> situation – while </a:t>
            </a:r>
            <a:br>
              <a:rPr lang="en" sz="2400">
                <a:solidFill>
                  <a:srgbClr val="FF0000"/>
                </a:solidFill>
              </a:rPr>
            </a:br>
            <a:r>
              <a:rPr lang="en" sz="2400">
                <a:solidFill>
                  <a:srgbClr val="FF0000"/>
                </a:solidFill>
              </a:rPr>
              <a:t>doing whatever is necessary to improve it?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20" name="Shape 120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724924"/>
            <a:ext cx="9144000" cy="357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idx="1" type="body"/>
          </p:nvPr>
        </p:nvSpPr>
        <p:spPr>
          <a:xfrm>
            <a:off x="471900" y="2044550"/>
            <a:ext cx="8222100" cy="131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000">
                <a:solidFill>
                  <a:srgbClr val="FF0000"/>
                </a:solidFill>
              </a:rPr>
              <a:t>What if you knew just what to say…</a:t>
            </a:r>
            <a:br>
              <a:rPr lang="en">
                <a:solidFill>
                  <a:srgbClr val="434343"/>
                </a:solidFill>
              </a:rPr>
            </a:br>
            <a:br>
              <a:rPr lang="en" sz="600">
                <a:solidFill>
                  <a:srgbClr val="434343"/>
                </a:solidFill>
              </a:rPr>
            </a:br>
            <a:r>
              <a:rPr lang="en" sz="2000">
                <a:solidFill>
                  <a:srgbClr val="434343"/>
                </a:solidFill>
              </a:rPr>
              <a:t>To your romantic partner? Your children? Your coworkers?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will your life be like when </a:t>
            </a:r>
            <a:b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you change your brain?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71900" y="3243650"/>
            <a:ext cx="8222100" cy="126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You’d have f</a:t>
            </a:r>
            <a:r>
              <a:rPr lang="en" sz="2400">
                <a:solidFill>
                  <a:srgbClr val="000000"/>
                </a:solidFill>
              </a:rPr>
              <a:t>ewer misunderstandings.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Others will be motivated to be kind to you!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-bg.png" id="128" name="Shape 128"/>
          <p:cNvPicPr preferRelativeResize="0"/>
          <p:nvPr/>
        </p:nvPicPr>
        <p:blipFill rotWithShape="1">
          <a:blip r:embed="rId3">
            <a:alphaModFix amt="23000"/>
          </a:blip>
          <a:srcRect b="0" l="0" r="0" t="32432"/>
          <a:stretch/>
        </p:blipFill>
        <p:spPr>
          <a:xfrm>
            <a:off x="0" y="1724924"/>
            <a:ext cx="9144000" cy="357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326100" y="2082825"/>
            <a:ext cx="8677500" cy="25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What if creative ideas popped into your </a:t>
            </a:r>
            <a:br>
              <a:rPr lang="en" sz="3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3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head in any difficult situation?</a:t>
            </a:r>
          </a:p>
          <a:p>
            <a:pPr lvl="0" rtl="0" algn="ctr">
              <a:spcBef>
                <a:spcPts val="0"/>
              </a:spcBef>
              <a:buNone/>
            </a:pPr>
            <a:b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2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This will happen when you optimize your brain!</a:t>
            </a:r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will your life be like when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4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you change your brain?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